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</p:sldIdLst>
  <p:sldSz cy="5148250" cx="9144000"/>
  <p:notesSz cx="6858000" cy="9144000"/>
  <p:embeddedFontLst>
    <p:embeddedFont>
      <p:font typeface="Open Sans"/>
      <p:regular r:id="rId60"/>
      <p:bold r:id="rId61"/>
      <p:italic r:id="rId62"/>
      <p:boldItalic r:id="rId6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2">
          <p15:clr>
            <a:srgbClr val="000000"/>
          </p15:clr>
        </p15:guide>
      </p15:sldGuideLst>
    </p:ext>
    <p:ext uri="GoogleSlidesCustomDataVersion2">
      <go:slidesCustomData xmlns:go="http://customooxmlschemas.google.com/" r:id="rId64" roundtripDataSignature="AMtx7mggzFCw6FKLXSWgDmNQw0RG9CP/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62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OpenSans-italic.fntdata"/><Relationship Id="rId61" Type="http://schemas.openxmlformats.org/officeDocument/2006/relationships/font" Target="fonts/OpenSans-bold.fntdata"/><Relationship Id="rId20" Type="http://schemas.openxmlformats.org/officeDocument/2006/relationships/slide" Target="slides/slide13.xml"/><Relationship Id="rId64" Type="http://customschemas.google.com/relationships/presentationmetadata" Target="metadata"/><Relationship Id="rId63" Type="http://schemas.openxmlformats.org/officeDocument/2006/relationships/font" Target="fonts/OpenSans-boldItalic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60" Type="http://schemas.openxmlformats.org/officeDocument/2006/relationships/font" Target="fonts/OpenSans-regular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slide" Target="slides/slide52.xml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5" name="Google Shape;44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7" name="Google Shape;46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8" name="Google Shape;47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" name="Google Shape;48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1" name="Google Shape;521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1e8b8c1a0_1_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gd1e8b8c1a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5" name="Google Shape;565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6" name="Google Shape;576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7" name="Google Shape;58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8" name="Google Shape;59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5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9" name="Google Shape;609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5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0" name="Google Shape;620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5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5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5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6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4" name="Google Shape;664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6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5" name="Google Shape;675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6" name="Google Shape;686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d1e8b8c1a0_1_2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7" name="Google Shape;697;gd1e8b8c1a0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4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64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6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4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3" name="Google Shape;53;p44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4" name="Google Shape;54;p4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5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6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46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" name="Google Shape;62;p46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4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7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4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8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69" name="Google Shape;69;p48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4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9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3" name="Google Shape;73;p4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0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0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7" name="Google Shape;77;p50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8" name="Google Shape;78;p50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5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1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2" name="Google Shape;82;p5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2"/>
          <p:cNvSpPr txBox="1"/>
          <p:nvPr>
            <p:ph hasCustomPrompt="1"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5" name="Google Shape;85;p52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5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77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77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7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6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5" name="Google Shape;95;p66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6" name="Google Shape;96;p6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7"/>
          <p:cNvSpPr txBox="1"/>
          <p:nvPr>
            <p:ph type="title"/>
          </p:nvPr>
        </p:nvSpPr>
        <p:spPr>
          <a:xfrm>
            <a:off x="311701" y="2152842"/>
            <a:ext cx="8520599" cy="842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9" name="Google Shape;99;p6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8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2" name="Google Shape;102;p68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3" name="Google Shape;103;p6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9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69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7" name="Google Shape;107;p69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8" name="Google Shape;108;p6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0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7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1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114" name="Google Shape;114;p71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5" name="Google Shape;115;p7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2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8" name="Google Shape;118;p7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3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73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2" name="Google Shape;122;p73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3" name="Google Shape;123;p73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7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4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7" name="Google Shape;127;p7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8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78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78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7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5"/>
          <p:cNvSpPr txBox="1"/>
          <p:nvPr>
            <p:ph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30" name="Google Shape;130;p75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1" name="Google Shape;131;p7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9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7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0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27" name="Google Shape;27;p80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8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1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8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2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82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82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82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8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3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8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4"/>
          <p:cNvSpPr txBox="1"/>
          <p:nvPr>
            <p:ph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3" name="Google Shape;43;p84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8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3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3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3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43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4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5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65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6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4"/>
          <p:cNvSpPr txBox="1"/>
          <p:nvPr/>
        </p:nvSpPr>
        <p:spPr>
          <a:xfrm>
            <a:off x="4479788" y="440225"/>
            <a:ext cx="39639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</a:t>
            </a: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OEL 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SET</a:t>
            </a: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ALA</a:t>
            </a: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4"/>
          <p:cNvSpPr/>
          <p:nvPr/>
        </p:nvSpPr>
        <p:spPr>
          <a:xfrm>
            <a:off x="-3" y="4525592"/>
            <a:ext cx="9144000" cy="61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1" y="558184"/>
            <a:ext cx="2464350" cy="187259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54"/>
          <p:cNvSpPr txBox="1"/>
          <p:nvPr/>
        </p:nvSpPr>
        <p:spPr>
          <a:xfrm>
            <a:off x="2020411" y="710053"/>
            <a:ext cx="3774900" cy="12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25" lIns="112525" spcFirstLastPara="1" rIns="112525" wrap="square" tIns="112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-US" sz="3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2" name="Google Shape;142;p54"/>
          <p:cNvCxnSpPr/>
          <p:nvPr/>
        </p:nvCxnSpPr>
        <p:spPr>
          <a:xfrm>
            <a:off x="-599" y="4523358"/>
            <a:ext cx="9162300" cy="690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3" name="Google Shape;143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9" y="4675235"/>
            <a:ext cx="1062458" cy="372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1" y="4633670"/>
            <a:ext cx="1376119" cy="401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23232"/>
            <a:ext cx="713236" cy="40156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4"/>
          <p:cNvSpPr txBox="1"/>
          <p:nvPr/>
        </p:nvSpPr>
        <p:spPr>
          <a:xfrm>
            <a:off x="764150" y="3045725"/>
            <a:ext cx="7837800" cy="17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predloške za promicanje otvorenog obrazovanja.</a:t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"/>
          <p:cNvSpPr txBox="1"/>
          <p:nvPr/>
        </p:nvSpPr>
        <p:spPr>
          <a:xfrm>
            <a:off x="2513351" y="290419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trebaju biti: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p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9"/>
          <p:cNvSpPr txBox="1"/>
          <p:nvPr/>
        </p:nvSpPr>
        <p:spPr>
          <a:xfrm>
            <a:off x="2513342" y="1991293"/>
            <a:ext cx="5527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u bilo kojem trenutku i na bilo kojem mjestu za sve, uključujući osobe s invaliditetom te pojedince iz marginaliziranih ili ugroženih društvenih skupina."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9" name="Google Shape;239;p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0" name="Google Shape;24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9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Google Shape;242;p9"/>
          <p:cNvSpPr txBox="1"/>
          <p:nvPr/>
        </p:nvSpPr>
        <p:spPr>
          <a:xfrm>
            <a:off x="2507700" y="3518505"/>
            <a:ext cx="72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/>
        </p:nvSpPr>
        <p:spPr>
          <a:xfrm>
            <a:off x="2507699" y="272666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mogu: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0"/>
          <p:cNvSpPr txBox="1"/>
          <p:nvPr/>
        </p:nvSpPr>
        <p:spPr>
          <a:xfrm>
            <a:off x="2507700" y="2090460"/>
            <a:ext cx="47973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zadovoljiti potrebe pojedinih učenika te učinkovito promicati rodnu ravnopravnost i poticati inovativne pedagoške, didaktičke i metodološke pristupe."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1" name="Google Shape;251;p1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2" name="Google Shape;25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0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p10"/>
          <p:cNvSpPr txBox="1"/>
          <p:nvPr/>
        </p:nvSpPr>
        <p:spPr>
          <a:xfrm>
            <a:off x="2507700" y="3518505"/>
            <a:ext cx="7277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"/>
          <p:cNvSpPr txBox="1"/>
          <p:nvPr/>
        </p:nvSpPr>
        <p:spPr>
          <a:xfrm>
            <a:off x="2519000" y="42824"/>
            <a:ext cx="59688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 </a:t>
            </a:r>
            <a:r>
              <a:rPr b="1" lang="en-US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 </a:t>
            </a:r>
            <a:r>
              <a:rPr b="1" lang="en-US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odgovarajuće pedagoške metodologije </a:t>
            </a:r>
            <a:r>
              <a:rPr b="1" lang="en-US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jasno definirani ishodi učenja </a:t>
            </a:r>
            <a:r>
              <a:rPr b="1" lang="en-US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raznolikost obrazovnih aktivnosti </a:t>
            </a:r>
            <a:r>
              <a:rPr b="1" lang="en-US" sz="23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Google Shape;260;p1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1"/>
          <p:cNvSpPr txBox="1"/>
          <p:nvPr/>
        </p:nvSpPr>
        <p:spPr>
          <a:xfrm>
            <a:off x="2519000" y="2069425"/>
            <a:ext cx="5308500" cy="13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širi spektar inovativnih pedagoških opcija koje potiču nastavnike i učenike da postanu aktivniji sudionici obrazovnih procesa te kreatori sadržaja unutar raznolikih i inkluzivnih društava znanja."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3" name="Google Shape;263;p1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4" name="Google Shape;26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1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Google Shape;266;p11"/>
          <p:cNvSpPr txBox="1"/>
          <p:nvPr/>
        </p:nvSpPr>
        <p:spPr>
          <a:xfrm>
            <a:off x="2369175" y="3830180"/>
            <a:ext cx="72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sadržajima </a:t>
            </a:r>
            <a:r>
              <a:rPr b="1" lang="en-US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2"/>
          <p:cNvSpPr txBox="1"/>
          <p:nvPr/>
        </p:nvSpPr>
        <p:spPr>
          <a:xfrm>
            <a:off x="3199200" y="13050"/>
            <a:ext cx="5774700" cy="5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siguravanje trajnog pristupa: </a:t>
            </a:r>
            <a:r>
              <a:rPr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resursima i nakon što završe svoj obrazovni program.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inkluziji: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se mogu prilagoditi kako bi odražavali profile i scenarije studenata, odgovarajući na potrebe inkluzije na različitim razinama.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raznolikosti učenja: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 bilo kojeg mjesta u bilo koje vrijeme, više puta (i nemojte podcijeniti vrijednost ponavljanja!) te na raznim uređajima i u različitim formatima. Otvoreni obrazovni sadržaji (OER) također podržavaju neformalna i manje formalna okruženja za učenje. Otvoreni obrazovni sadržaji (OER) također podržavaju neformalna i manje formalna okruženja za učenje.</a:t>
            </a:r>
            <a:endParaRPr i="0" sz="13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cjeloživotnog učenja: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svima, bez obzira na dob, u bilo kojem trenutku kada netko želi nešto naučiti ili osvježiti svoje znanje. 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visoke cijene mogu potaknuti studente na korištenje starije verzije određenih publikacija; s otvorenim obrazovnim sadržajima (OER-rima) to nije problem.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Google Shape;274;p1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2"/>
          <p:cNvSpPr txBox="1"/>
          <p:nvPr/>
        </p:nvSpPr>
        <p:spPr>
          <a:xfrm>
            <a:off x="2" y="1575845"/>
            <a:ext cx="2998839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76" name="Google Shape;276;p12"/>
          <p:cNvCxnSpPr/>
          <p:nvPr/>
        </p:nvCxnSpPr>
        <p:spPr>
          <a:xfrm>
            <a:off x="-33299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7" name="Google Shape;27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3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3"/>
          <p:cNvSpPr txBox="1"/>
          <p:nvPr/>
        </p:nvSpPr>
        <p:spPr>
          <a:xfrm>
            <a:off x="3214226" y="1314416"/>
            <a:ext cx="5439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Osiguravanje trajnog pristupa: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resursima i nakon što završe svoj obrazovni program.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5" name="Google Shape;285;p1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6" name="Google Shape;2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3"/>
          <p:cNvSpPr txBox="1"/>
          <p:nvPr/>
        </p:nvSpPr>
        <p:spPr>
          <a:xfrm>
            <a:off x="1" y="1506770"/>
            <a:ext cx="302833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4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4"/>
          <p:cNvSpPr txBox="1"/>
          <p:nvPr/>
        </p:nvSpPr>
        <p:spPr>
          <a:xfrm>
            <a:off x="3194275" y="639179"/>
            <a:ext cx="5450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inkluziji: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se mogu prilagoditi kako bi odražavali profile i scenarije studenata, odgovarajući na potrebe inkluzije na različitim razinama.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96" name="Google Shape;296;p1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7" name="Google Shape;2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4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4"/>
          <p:cNvSpPr txBox="1"/>
          <p:nvPr/>
        </p:nvSpPr>
        <p:spPr>
          <a:xfrm>
            <a:off x="1" y="1506770"/>
            <a:ext cx="291034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5"/>
          <p:cNvSpPr txBox="1"/>
          <p:nvPr/>
        </p:nvSpPr>
        <p:spPr>
          <a:xfrm>
            <a:off x="3148625" y="277175"/>
            <a:ext cx="56577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raznolikosti učenja</a:t>
            </a:r>
            <a:r>
              <a:rPr lang="en-US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sadržaji (OER) su dostupni s bilo kojeg mjesta u bilo koje vrijeme, više puta (i nemojte podcijeniti vrijednost ponavljanja!) te na raznim uređajima i u različitim formatima. Otvoreni obrazovni sadržaji (OER) također podržavaju neformalna i manje formalna okruženja za učenje. Otvoreni obrazovni sadržaji (OER) također podržavaju neformalna i manje formalna okruženja za učenje.</a:t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07" name="Google Shape;307;p1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8" name="Google Shape;30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5"/>
          <p:cNvSpPr txBox="1"/>
          <p:nvPr/>
        </p:nvSpPr>
        <p:spPr>
          <a:xfrm>
            <a:off x="0" y="1506770"/>
            <a:ext cx="2979175" cy="16620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1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16"/>
          <p:cNvSpPr txBox="1"/>
          <p:nvPr/>
        </p:nvSpPr>
        <p:spPr>
          <a:xfrm>
            <a:off x="3229575" y="873308"/>
            <a:ext cx="544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cjeloživotnog učenja: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dostupni svima, bez obzira na dob, u bilo kojem trenutku kada netko želi nešto naučiti ili osvježiti svoje znanje.</a:t>
            </a:r>
            <a:endParaRPr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8" name="Google Shape;318;p1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9" name="Google Shape;3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6"/>
          <p:cNvSpPr txBox="1"/>
          <p:nvPr/>
        </p:nvSpPr>
        <p:spPr>
          <a:xfrm>
            <a:off x="0" y="1506770"/>
            <a:ext cx="294967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7"/>
          <p:cNvSpPr txBox="1"/>
          <p:nvPr/>
        </p:nvSpPr>
        <p:spPr>
          <a:xfrm>
            <a:off x="3139840" y="637339"/>
            <a:ext cx="5405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na korištenje starije verzije određenih publikacija; s otvorenim obrazovnim sadržajima (OER-rima) to nije problem.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9" name="Google Shape;329;p1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0" name="Google Shape;33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7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8"/>
          <p:cNvSpPr txBox="1"/>
          <p:nvPr/>
        </p:nvSpPr>
        <p:spPr>
          <a:xfrm>
            <a:off x="2970500" y="99025"/>
            <a:ext cx="6013800" cy="4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sadržaje (OER) postižu jednako dobre ili bolje rezultate u usporedbi s onima koji koriste tradicionalne obrazovne materijale.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dostupni su od samog početka nastave, što znači da ih studenti mogu odmah koristiti.</a:t>
            </a:r>
            <a:endParaRPr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kvalitetu: </a:t>
            </a: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unapređenje kvalitete i stalna ažuriranja, zajedno s brzom diseminacijom, čime se osigurava aktualnost informacija.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en-U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vještine.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0" name="Google Shape;340;p1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1" name="Google Shape;34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1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8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"/>
          <p:cNvSpPr txBox="1"/>
          <p:nvPr/>
        </p:nvSpPr>
        <p:spPr>
          <a:xfrm>
            <a:off x="93225" y="36250"/>
            <a:ext cx="8841000" cy="47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Dobrodošli u ovaj set alata o prednostima otvorenog obrazovanja!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To je skup alata (slidedova, letaka i kartica) koji je pripremila Europska mreža knjižničara otvorenog obrazovanja (</a:t>
            </a:r>
            <a:r>
              <a:rPr lang="en-US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European Network of Open Education Librarians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lang="en-U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ENOEL). Cilj ovog seta alata je pomoći u podizanju svijesti o važnosti otvorenog obrazovanja te istaknuti prednosti za studente, nastavnike, institucije, društvo i knjižničare.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set sadrži predloške </a:t>
            </a: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slideova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predloške izravno onakve kakvi jesu ili ih prilagoditi svojim specifičnim potrebama.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predložak bez prilagodbe, jednostavno preuzmite cijelu prezentaciju ili pojedinačni slide koji želite koristiti.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prilagoditi predložak svojim potrebama potrebno je: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svojim potrebama (dodajte logotip svoje organizacije ili unesite bilo koju drugu promjenu koju smatrate potrebnom);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"Ovo djelo je izvedenica [naziv datoteke (npr. Croatian_1. OE Benefits - ENOEL slides)] [poveznica na izvor: </a:t>
            </a:r>
            <a:r>
              <a:rPr lang="en-US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en-US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SPARC Europe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US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pronaći kratak opis organizacije prezentacije i prijedloge za korištenje pojedinih slideova. U nastavku ćete pronaći kratak opis organizacije prezentacije i prijedloge za korištenje pojedinih slideova.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 3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– prikazuje primjer kako se predložak može prilagoditi, uključujući postavljanje logotipa vaše organizacije i izjave o atribuciji.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Slideovi 4–12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– mogu se tretirati kao „teaseri“; postavljaju osnovna pitanja i predstavljaju osnove otvorenih obrazovnih sadržaja (OER). Možete ih koristiti kao uvod u svoju prezentaciju kako biste potaknuli znatiželju.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Slideovi 13–51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– Slideovi 13–51 prikazuju prednosti otvorenog obrazovanja (OE) za pet različitih skupina korisnika: studente (žuta pozadina), nastavnike (narančasta pozadina), institucije (tirkizna pozadina), za sve (bijela pozadina) i za knjižničare (plava pozadina). Možete ih koristiti kako biste se obratili tim specifičnim skupinama korisnika.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Uvodni slideovi za svaku skupinu (slideovi 13, 21, 29, 36, 44)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prikazuju što ENOEL smatra najvažnijim prednostima za svaku skupinu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koje su zatim prikazane kao pojedinačne prednosti na odvojenim slideovima. </a:t>
            </a:r>
            <a:r>
              <a:rPr b="1"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Završni slideovi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svakoj skupini navode preostale prednosti (slideovi 19–20 za studente, 27–28 za nastavnike, 35 za institucije, 43 za sve i 50–51 za knjižničare).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9"/>
          <p:cNvSpPr txBox="1"/>
          <p:nvPr/>
        </p:nvSpPr>
        <p:spPr>
          <a:xfrm>
            <a:off x="3054610" y="209825"/>
            <a:ext cx="6089400" cy="3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 i više od toga: 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korištenja.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 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osigurajte bolju budućnost (SDG 4: „osigurajte inkluzivno i pravedno kvalitetno obrazovanje te unaprijedite mogućnosti cjeloživotnog učenja za sve.“)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i ideje koristeći različite izvore (odnosno mogu ponoviti isti koncept uz drugačije objašnjenje).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omogućuju studentima da djeluju kao partneri u zajedničkom stvaranju, od čega i sami imaju koristi.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1" name="Google Shape;351;p1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2" name="Google Shape;35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1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9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0"/>
          <p:cNvSpPr txBox="1"/>
          <p:nvPr/>
        </p:nvSpPr>
        <p:spPr>
          <a:xfrm>
            <a:off x="3159769" y="25965"/>
            <a:ext cx="55617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Dopustite prilagodbu: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(djelomično ili u potpunosti) prilagoditi otvorene obrazovne sadržaje (OER), stvarajući optimalnu kombinaciju obrazovnih materijala za svako iskustvo učenja, čime kontinuirano unapređuju kvalitetu OER-a.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otvorene pedagoške prakse: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otvorenim obrazovnim sadržajima (OER) studenti su duboko uključeni u obrazovni proces i u izradu obrazovnih materijala, čime ih pod vodstvom nastavnika u biti prisvajaju kao vlastite.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ugled: </a:t>
            </a:r>
            <a:r>
              <a:rPr b="0"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sadržaji (OER) povećavaju ugled nastavnika na lokalnoj i globalnoj razini, istovremeno pružajući nove prilike za suradnju s kolegama diljem svijeta.  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radno opterećenje: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nastavnici ne moraju svaki put iznova stvarati materijale, već mogu ponovno koristiti ono što već postoji.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predstavljaju način za dobivanje novih ideja.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2" name="Google Shape;362;p2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3" name="Google Shape;3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0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0"/>
          <p:cNvSpPr txBox="1"/>
          <p:nvPr/>
        </p:nvSpPr>
        <p:spPr>
          <a:xfrm>
            <a:off x="0" y="1506770"/>
            <a:ext cx="29889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2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1"/>
          <p:cNvSpPr txBox="1"/>
          <p:nvPr/>
        </p:nvSpPr>
        <p:spPr>
          <a:xfrm>
            <a:off x="3178834" y="275426"/>
            <a:ext cx="54600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Dopustite prilagodbu: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(djelomično ili u potpunosti) prilagoditi otvorene obrazovne sadržaje (OER), stvarajući optimalnu kombinaciju obrazovnih materijala za svako iskustvo učenja, čime kontinuirano unapređuju kvalitetu OER-a.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3" name="Google Shape;373;p2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4" name="Google Shape;37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1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1"/>
          <p:cNvSpPr txBox="1"/>
          <p:nvPr/>
        </p:nvSpPr>
        <p:spPr>
          <a:xfrm>
            <a:off x="0" y="1506770"/>
            <a:ext cx="2988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2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2"/>
          <p:cNvSpPr txBox="1"/>
          <p:nvPr/>
        </p:nvSpPr>
        <p:spPr>
          <a:xfrm>
            <a:off x="3123975" y="564775"/>
            <a:ext cx="58578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otvorene pedagoške prakse: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otvorenim obrazovnim sadržajima (OER) studenti su duboko uključeni u obrazovni proces i u izradu obrazovnih materijala, čime ih pod vodstvom nastavnika u biti prisvajaju kao vlastite.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4" name="Google Shape;384;p2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5" name="Google Shape;38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2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22"/>
          <p:cNvSpPr txBox="1"/>
          <p:nvPr/>
        </p:nvSpPr>
        <p:spPr>
          <a:xfrm>
            <a:off x="0" y="1506770"/>
            <a:ext cx="29889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3"/>
          <p:cNvSpPr txBox="1"/>
          <p:nvPr/>
        </p:nvSpPr>
        <p:spPr>
          <a:xfrm>
            <a:off x="3137975" y="421590"/>
            <a:ext cx="54600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ugled: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sadržaji (OER) povećavaju ugled nastavnika na lokalnoj i globalnoj razini, istovremeno pružajući nove prilike za suradnju s kolegama diljem svijeta.</a:t>
            </a:r>
            <a:endParaRPr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5" name="Google Shape;395;p2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6" name="Google Shape;39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23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4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2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24"/>
          <p:cNvSpPr txBox="1"/>
          <p:nvPr/>
        </p:nvSpPr>
        <p:spPr>
          <a:xfrm>
            <a:off x="3152338" y="1069777"/>
            <a:ext cx="4798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radno opterećenje: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ne moraju svaki put iznova stvarati materijale, već mogu ponovno koristiti ono što već postoji.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6" name="Google Shape;406;p2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7" name="Google Shape;40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24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24"/>
          <p:cNvSpPr txBox="1"/>
          <p:nvPr/>
        </p:nvSpPr>
        <p:spPr>
          <a:xfrm>
            <a:off x="0" y="1506770"/>
            <a:ext cx="2988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25"/>
          <p:cNvSpPr txBox="1"/>
          <p:nvPr/>
        </p:nvSpPr>
        <p:spPr>
          <a:xfrm>
            <a:off x="3258824" y="1305536"/>
            <a:ext cx="5460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predstavljaju način za dobivanje novih ideja.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7" name="Google Shape;417;p2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8" name="Google Shape;41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2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25"/>
          <p:cNvSpPr txBox="1"/>
          <p:nvPr/>
        </p:nvSpPr>
        <p:spPr>
          <a:xfrm>
            <a:off x="1" y="1506770"/>
            <a:ext cx="29694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2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6"/>
          <p:cNvSpPr txBox="1"/>
          <p:nvPr/>
        </p:nvSpPr>
        <p:spPr>
          <a:xfrm>
            <a:off x="3088125" y="77175"/>
            <a:ext cx="5947500" cy="4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aktivne pristupe: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nastavnici mogu osmisliti raznolike praktične strategije za podršku iskustvima učenja kroz rad, temeljenima na preradi i prilagodbi otvorenih obrazovnih sadržaja (OER).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vršnjacima, suradnja studenata i uključivanje stručnjaka dodatno se osnažuju i obogaćuju nastavnike zahvaljujući procesu koji omogućuju otvorene licence.</a:t>
            </a:r>
            <a:endParaRPr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inovacije: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pružaju prilike za unapređenje kvalitete nastavnih i obrazovnih materijala, omogućujući drugima da nadograđuju postojeće sadržaje i pružaju konstruktivne povratne informacije.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nasljeđe: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 potaknut otvorenim obrazovnim sadržajima (OER) nastavlja se i nakon umirovljenja.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8" name="Google Shape;428;p2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9" name="Google Shape;42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2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6"/>
          <p:cNvSpPr txBox="1"/>
          <p:nvPr/>
        </p:nvSpPr>
        <p:spPr>
          <a:xfrm>
            <a:off x="0" y="1506770"/>
            <a:ext cx="29793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2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27"/>
          <p:cNvSpPr txBox="1"/>
          <p:nvPr/>
        </p:nvSpPr>
        <p:spPr>
          <a:xfrm>
            <a:off x="3106826" y="203475"/>
            <a:ext cx="58509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mogućnosti: 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udžbenici s otvorenim obrazovnim sadržajima (OER) proširuju nastavne resurse i mogu jamčiti jednaku razinu kvalitete kao i tradicionalni udžbenici.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akademsku slobodu: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otvorene licence za otvorene obrazovne sadržaje (OER) omogućuju nastavnicima redovito prilagođavanje i ažuriranje obrazovnih materijala za svoje kolegije.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Pokažite inovativnost i kreativnost:</a:t>
            </a:r>
            <a:r>
              <a:rPr lang="en-U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kreativnost nastavnika može impresionirati potencijalne studente i sponzore, što može pridonijeti povećanju broja upisanih studenata na određenim kolegijima i povećati vrijednost pojedinih nastavnika.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9" name="Google Shape;439;p2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0" name="Google Shape;44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2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27"/>
          <p:cNvSpPr txBox="1"/>
          <p:nvPr/>
        </p:nvSpPr>
        <p:spPr>
          <a:xfrm>
            <a:off x="1" y="1506770"/>
            <a:ext cx="29595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nastavnike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8"/>
          <p:cNvSpPr/>
          <p:nvPr/>
        </p:nvSpPr>
        <p:spPr>
          <a:xfrm>
            <a:off x="0" y="1"/>
            <a:ext cx="2195400" cy="453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2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8"/>
          <p:cNvSpPr txBox="1"/>
          <p:nvPr/>
        </p:nvSpPr>
        <p:spPr>
          <a:xfrm>
            <a:off x="3028200" y="84900"/>
            <a:ext cx="6115800" cy="43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ekonomije razmjera: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 besplatno su dostupni na internetu, pristupačni u tiskanom obliku, mogu se trajno pohraniti i lako ažurirati. Resursi koji bi inače bili namijenjeni kupovini udžbenika mogu se preusmjeriti na tehnologiju, unaprjeđenje nastave ili smanjenje duga.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profesionalnom razvoju nastavnika: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povećan pristup i korištenje OER-a potiče međuinstitucionalno učenje među nastavnicima, zajedno s unapređenjem kvalitete obrazovnih materijala.</a:t>
            </a:r>
            <a:endParaRPr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Maksimalno iskorištavanje javnih ulaganja: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resursi financirani iz javnih sredstava koriste se za stvaranje javnog znanja koje se dijeli među različitim institucijama uz smanjene dodatne troškove.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samopromociji: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javna slika institucije može znatno profitirati od dijeljenja i ponovne upotrebe kvalitetnih otvorenih obrazovnih sadržaja (OER).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međunarodnoj suradnji: </a:t>
            </a:r>
            <a:r>
              <a:rPr lang="en-U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 OER-om povećava vidljivost institucije i poboljšava njezin ugled na međunarodnoj razini kroz aktivnu suradnju s drugim institucijama diljem svijeta.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0" name="Google Shape;450;p2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1" name="Google Shape;45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2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28"/>
          <p:cNvSpPr txBox="1"/>
          <p:nvPr/>
        </p:nvSpPr>
        <p:spPr>
          <a:xfrm>
            <a:off x="0" y="1540174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9" name="Google Shape;15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"/>
          <p:cNvSpPr txBox="1"/>
          <p:nvPr/>
        </p:nvSpPr>
        <p:spPr>
          <a:xfrm>
            <a:off x="1316026" y="4626451"/>
            <a:ext cx="5313600" cy="4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</a:t>
            </a:r>
            <a:r>
              <a:rPr lang="en-US" sz="900"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_1. OE Benefits – ENOEL slides“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3"/>
          <p:cNvSpPr txBox="1"/>
          <p:nvPr/>
        </p:nvSpPr>
        <p:spPr>
          <a:xfrm>
            <a:off x="7522677" y="4699923"/>
            <a:ext cx="1282500" cy="25796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2" name="Google Shape;162;p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3" name="Google Shape;163;p3"/>
          <p:cNvSpPr txBox="1"/>
          <p:nvPr/>
        </p:nvSpPr>
        <p:spPr>
          <a:xfrm>
            <a:off x="6236976" y="484874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</a:t>
            </a:r>
            <a:r>
              <a:rPr lang="en-US">
                <a:solidFill>
                  <a:srgbClr val="FF0000"/>
                </a:solidFill>
              </a:rPr>
              <a:t>JE</a:t>
            </a: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 PRILAGOĐAVANjA VAŠIM POTREBAMA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"/>
          <p:cNvSpPr txBox="1"/>
          <p:nvPr/>
        </p:nvSpPr>
        <p:spPr>
          <a:xfrm>
            <a:off x="6431551" y="3790469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</a:t>
            </a:r>
            <a:r>
              <a:rPr lang="en-US">
                <a:solidFill>
                  <a:srgbClr val="FF0000"/>
                </a:solidFill>
              </a:rPr>
              <a:t>ustanove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"/>
          <p:cNvSpPr txBox="1"/>
          <p:nvPr/>
        </p:nvSpPr>
        <p:spPr>
          <a:xfrm>
            <a:off x="2248101" y="3790469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3"/>
          <p:cNvSpPr/>
          <p:nvPr/>
        </p:nvSpPr>
        <p:spPr>
          <a:xfrm>
            <a:off x="1985025" y="4146211"/>
            <a:ext cx="233700" cy="55371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8074750" y="4177549"/>
            <a:ext cx="233700" cy="553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"/>
          <p:cNvSpPr txBox="1"/>
          <p:nvPr/>
        </p:nvSpPr>
        <p:spPr>
          <a:xfrm>
            <a:off x="3664075" y="1270100"/>
            <a:ext cx="50649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otvoreni obrazovn</a:t>
            </a: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 sadržaji</a:t>
            </a: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(Open Educational Resources - OER)?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29"/>
          <p:cNvSpPr txBox="1"/>
          <p:nvPr/>
        </p:nvSpPr>
        <p:spPr>
          <a:xfrm>
            <a:off x="3226358" y="397415"/>
            <a:ext cx="52923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Promicanje ekonomije razmjera: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besplatno su dostupni na internetu, pristupačni u tiskanom obliku, mogu se trajno pohraniti i lako ažurirati. Resursi koji bi inače bili namijenjeni kupovini udžbenika mogu se preusmjeriti na tehnologiju, unaprjeđenje nastave ili smanjenje duga.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0" name="Google Shape;460;p2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1" name="Google Shape;46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29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29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29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0"/>
          <p:cNvSpPr txBox="1"/>
          <p:nvPr/>
        </p:nvSpPr>
        <p:spPr>
          <a:xfrm>
            <a:off x="3222100" y="1111044"/>
            <a:ext cx="5742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profesionalnom razvoju nastavnika: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povećan pristup i korištenje OER-a potiče međuinstitucionalno učenje među nastavnicima, zajedno s unapređenjem kvalitete obrazovnih materijala.</a:t>
            </a:r>
            <a:endParaRPr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1" name="Google Shape;471;p3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2" name="Google Shape;47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30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0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0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1"/>
          <p:cNvSpPr txBox="1"/>
          <p:nvPr/>
        </p:nvSpPr>
        <p:spPr>
          <a:xfrm>
            <a:off x="3222575" y="1111051"/>
            <a:ext cx="53808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Maksimalno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iskorištavanje javnih ulaganja: resursi financirani iz javnih sredstava koriste se za stvaranje javnog znanja koje se dijeli među različitim institucijama uz smanjene dodatne troškove.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2" name="Google Shape;482;p3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3" name="Google Shape;48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1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1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1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2"/>
          <p:cNvSpPr txBox="1"/>
          <p:nvPr/>
        </p:nvSpPr>
        <p:spPr>
          <a:xfrm>
            <a:off x="3174550" y="1288042"/>
            <a:ext cx="52923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samopromociji: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javna slika institucije može znatno profitirati od dijeljenja i ponovne upotrebe kvalitetnih otvorenih obrazovnih sadržaja (OER).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3" name="Google Shape;493;p3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4" name="Google Shape;49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32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2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2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3"/>
          <p:cNvSpPr txBox="1"/>
          <p:nvPr/>
        </p:nvSpPr>
        <p:spPr>
          <a:xfrm>
            <a:off x="3236575" y="1017726"/>
            <a:ext cx="5286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Podrška međunarodnoj suradnji: </a:t>
            </a:r>
            <a:r>
              <a:rPr lang="en-US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 OER-om povećava vidljivost institucije i poboljšava njezin ugled na međunarodnoj razini kroz aktivnu suradnju s drugim institucijama diljem svijeta.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4" name="Google Shape;504;p3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5" name="Google Shape;50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33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3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3"/>
          <p:cNvSpPr txBox="1"/>
          <p:nvPr/>
        </p:nvSpPr>
        <p:spPr>
          <a:xfrm>
            <a:off x="0" y="1540173"/>
            <a:ext cx="281310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34"/>
          <p:cNvSpPr txBox="1"/>
          <p:nvPr/>
        </p:nvSpPr>
        <p:spPr>
          <a:xfrm>
            <a:off x="3142514" y="415472"/>
            <a:ext cx="54771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regrutaciju: </a:t>
            </a: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korištenje otvorenih obrazovnih sadržaja (OER) povećava sudjelovanje u visokom obrazovanju proširujući pristup netradicionalnim studentima koji svoje obrazovne izbore temelje na kvaliteti ponuđenih obrazovnih materijala.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zadržavanje bivših studenata: </a:t>
            </a: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sadržaja (OER) bivšim studentima pomaže instituciji da održi aktivnu povezanost s njima.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15" name="Google Shape;51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34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34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34"/>
          <p:cNvSpPr txBox="1"/>
          <p:nvPr/>
        </p:nvSpPr>
        <p:spPr>
          <a:xfrm>
            <a:off x="0" y="1540173"/>
            <a:ext cx="281310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3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35"/>
          <p:cNvSpPr txBox="1"/>
          <p:nvPr/>
        </p:nvSpPr>
        <p:spPr>
          <a:xfrm>
            <a:off x="3093675" y="325925"/>
            <a:ext cx="5990700" cy="38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široko dijeliti otključavanjem obrazovnih sadržaja putem licenci, dostupnih svima koji su zainteresirani.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sadržaji financirani iz javnih sredstava dostupni su javnosti, mogu se ponovno koristiti i dijeliti.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cjeloživotno učenje: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biti u toku s novim znanjima i pružati mogućnosti kontinuiranog učenja pristupačnije je svima, smanjujući razlike između formalnih, neformalnih i informalnih prilika za učenje.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internetski sadržaji olakšavaju pružanje jednakokvalitetnog znanja svima, bez obzira na njihov društveni i ekonomski status.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raznolikost i uključivost: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sadržaji (OER), koji se lako dijele i kojima se pristupa putem interneta, izvrsno su sredstvo za upoznavanje i razumijevanje različitih gledišta.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građansku znanost: </a:t>
            </a:r>
            <a:r>
              <a:rPr lang="en-U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stvarati svatko, a dostupnost materijala olakšava ljudima nastavak stjecanja novih znanja</a:t>
            </a:r>
            <a:r>
              <a:rPr i="0" lang="en-U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i="0" sz="13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526" name="Google Shape;526;p3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7" name="Google Shape;52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3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35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6"/>
          <p:cNvSpPr/>
          <p:nvPr/>
        </p:nvSpPr>
        <p:spPr>
          <a:xfrm>
            <a:off x="0" y="1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3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36"/>
          <p:cNvSpPr txBox="1"/>
          <p:nvPr/>
        </p:nvSpPr>
        <p:spPr>
          <a:xfrm>
            <a:off x="3233100" y="905876"/>
            <a:ext cx="5424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široko dijeliti otključavanjem obrazovnih sadržaja putem licenci, dostupnih svima koji su zainteresirani.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7" name="Google Shape;537;p3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8" name="Google Shape;53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3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36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3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37"/>
          <p:cNvSpPr txBox="1"/>
          <p:nvPr/>
        </p:nvSpPr>
        <p:spPr>
          <a:xfrm>
            <a:off x="3091500" y="936375"/>
            <a:ext cx="55518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sadržaji financirani iz javnih sredstava dostupni su javnosti, mogu se ponovno koristiti i dijeliti.</a:t>
            </a:r>
            <a:endParaRPr b="0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8" name="Google Shape;548;p3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9" name="Google Shape;54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3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37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38"/>
          <p:cNvSpPr txBox="1"/>
          <p:nvPr/>
        </p:nvSpPr>
        <p:spPr>
          <a:xfrm>
            <a:off x="3229125" y="659025"/>
            <a:ext cx="57213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cjeloživotno učenje: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s novim znanjima i pružati mogućnosti kontinuiranog učenja pristupačnije je svima, smanjujući razlike između formalnih, neformalnih i informalnih prilika za učenje.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9" name="Google Shape;559;p3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0" name="Google Shape;560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3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38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1e8b8c1a0_1_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gd1e8b8c1a0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d1e8b8c1a0_1_0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6" name="Google Shape;176;gd1e8b8c1a0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gd1e8b8c1a0_1_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8" name="Google Shape;178;gd1e8b8c1a0_1_0"/>
          <p:cNvSpPr txBox="1"/>
          <p:nvPr/>
        </p:nvSpPr>
        <p:spPr>
          <a:xfrm>
            <a:off x="3621100" y="1270100"/>
            <a:ext cx="50649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otvoreni obrazovn</a:t>
            </a:r>
            <a:r>
              <a:rPr b="1" lang="en-US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 sadržaji</a:t>
            </a: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(Open Educational Resources - OER)?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3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39"/>
          <p:cNvSpPr txBox="1"/>
          <p:nvPr/>
        </p:nvSpPr>
        <p:spPr>
          <a:xfrm>
            <a:off x="3202900" y="659024"/>
            <a:ext cx="57837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besplatni internetski sadržaji olakšavaju pružanje jednako kvalitetnog znanja svima, bez obzira na njihov društveni i ekonomski status.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0" name="Google Shape;570;p3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1" name="Google Shape;57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3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39"/>
          <p:cNvSpPr txBox="1"/>
          <p:nvPr/>
        </p:nvSpPr>
        <p:spPr>
          <a:xfrm>
            <a:off x="0" y="1555897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4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40"/>
          <p:cNvSpPr txBox="1"/>
          <p:nvPr/>
        </p:nvSpPr>
        <p:spPr>
          <a:xfrm>
            <a:off x="3205126" y="633432"/>
            <a:ext cx="54123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raznolikost i uključivost: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(OER), koji se lako dijele i kojima se pristupa putem interneta, izvrsno su sredstvo za upoznavanje i razumijevanje različitih gledišta.</a:t>
            </a:r>
            <a:endParaRPr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1" name="Google Shape;581;p4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2" name="Google Shape;58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40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0"/>
          <p:cNvSpPr txBox="1"/>
          <p:nvPr/>
        </p:nvSpPr>
        <p:spPr>
          <a:xfrm>
            <a:off x="1" y="1575579"/>
            <a:ext cx="295951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1"/>
          <p:cNvSpPr txBox="1"/>
          <p:nvPr/>
        </p:nvSpPr>
        <p:spPr>
          <a:xfrm>
            <a:off x="3195026" y="1089973"/>
            <a:ext cx="54066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građansku znanost: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znanje može stvarati svatko, a dostupnost materijala olakšava ljudima nastavak stjecanja novih znanja.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2" name="Google Shape;592;p4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3" name="Google Shape;59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41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1"/>
          <p:cNvSpPr txBox="1"/>
          <p:nvPr/>
        </p:nvSpPr>
        <p:spPr>
          <a:xfrm>
            <a:off x="0" y="1585422"/>
            <a:ext cx="293984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2"/>
          <p:cNvSpPr txBox="1"/>
          <p:nvPr/>
        </p:nvSpPr>
        <p:spPr>
          <a:xfrm>
            <a:off x="3260576" y="435821"/>
            <a:ext cx="53952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kvalitetu: </a:t>
            </a: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svatko može pridonijeti unapređenju kvalitete otvorenih obrazovnih sadržaja (OER-a) jednostavnim postavljanjem pitanja radi razjašnjenja; bez pristupa nema pitanja, bez pitanja nema sumnji, a bez sumnji nema ni poboljšanja.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su izvrstan način za dijeljenje znanja preko granica, omogućujući prilagodbe koje doista funkcioniraju na lokalnoj razini.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03" name="Google Shape;603;p4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4" name="Google Shape;60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4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2"/>
          <p:cNvSpPr txBox="1"/>
          <p:nvPr/>
        </p:nvSpPr>
        <p:spPr>
          <a:xfrm>
            <a:off x="0" y="1585422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55"/>
          <p:cNvSpPr txBox="1"/>
          <p:nvPr/>
        </p:nvSpPr>
        <p:spPr>
          <a:xfrm>
            <a:off x="3070500" y="287025"/>
            <a:ext cx="5992800" cy="3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održite profesionalni razvoj: </a:t>
            </a:r>
            <a:r>
              <a:rPr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sudjelovanje na razini knjižnice, institucije, nacionalnoj ili međunarodnoj razini u upravljanju otvorenim obrazovnim sadržajima (OER) i otvorenim obrazovanjem (OE) može se iskoristiti kao prilika za profesionalni razvoj i put rasta izvan „tradicionalnih“ ili ustaljenih područja stručnosti (npr. formiranje zbirki, metapodaci itd.).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Vrijedni partneri: </a:t>
            </a:r>
            <a:r>
              <a:rPr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zahvaljujući svojoj stručnosti u otvorenoj pedagogiji i otvorenim licencama, knjižničari su prepoznati od strane nastavnika i istraživača kao pouzdani partneri u pronalaženju, prilagodbi i stvaranju pouzdanih obrazovnih sadržaja.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Razvijanje sinergije s otvorenom znanošću: </a:t>
            </a:r>
            <a:r>
              <a:rPr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otvorena znanost i otvoreno obrazovanje često su odvojena područja u kojima znanje posjeduju različiti stručnjaci. Knjižničari mogu povezati ova dva područja kroz holistički pristup otvorenosti, potičući kulturu otvorenosti unutar institucije ili akademske zajednice.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Promicanje suradnje i dijeljenja znanja: </a:t>
            </a:r>
            <a:r>
              <a:rPr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knjižničari imaju ključnu ulogu u olakšavanju suradnje kroz upravljanje otvorenim sadržajima, organiziranje edukacija i radionica o temama otvorenog obrazovanja te poticanje zajednica prakse vezanih uz otvoreno obrazovanje, čime ujedno šire vlastite profesionalne mreže.</a:t>
            </a:r>
            <a:endParaRPr i="0" sz="1000" u="none" cap="none" strike="noStrike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1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 </a:t>
            </a:r>
            <a:r>
              <a:rPr lang="en-US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omogućavanje ušteda u proračunu knjižnica smanjenjem troškova za skupe i restriktivne licence za komercijalne publikacije, ali i savjetovanjem nastavnika i studenata o alternativama OER-a za literaturu na kolegijima. Ova prednost doprinosi prijelazu na otvoreni pristup u proračunima knjižnica i sveučilišta na duži rok.</a:t>
            </a:r>
            <a:endParaRPr b="0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55"/>
          <p:cNvSpPr/>
          <p:nvPr/>
        </p:nvSpPr>
        <p:spPr>
          <a:xfrm>
            <a:off x="0" y="1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5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5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5" name="Google Shape;615;p5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6" name="Google Shape;61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55"/>
          <p:cNvSpPr txBox="1"/>
          <p:nvPr/>
        </p:nvSpPr>
        <p:spPr>
          <a:xfrm>
            <a:off x="0" y="1506770"/>
            <a:ext cx="29793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5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56"/>
          <p:cNvSpPr txBox="1"/>
          <p:nvPr/>
        </p:nvSpPr>
        <p:spPr>
          <a:xfrm>
            <a:off x="3187051" y="220263"/>
            <a:ext cx="55743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sudjelovanje na razini knjižnice, institucije, nacionalnoj ili međunarodnoj razini u upravljanju otvorenim obrazovnim sadržajima (OER) i otvorenim obrazovanjem (OE) može se iskoristiti kao prilika za profesionalni razvoj i put rasta izvan „tradicionalnih“ ili ustaljenih područja stručnosti (npr. formiranje zbirki, metapodaci itd.).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5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6" name="Google Shape;626;p5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7" name="Google Shape;62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56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5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5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57"/>
          <p:cNvSpPr txBox="1"/>
          <p:nvPr/>
        </p:nvSpPr>
        <p:spPr>
          <a:xfrm>
            <a:off x="3249925" y="908213"/>
            <a:ext cx="5574300" cy="26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Vrijedni partneri: 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svojoj stručnosti u otvorenoj pedagogiji i otvorenim licencama, knjižničari su prepoznati od strane nastavnika i istraživača kao pouzdani partneri u pronalaženju, prilagodbi i stvaranju pouzdanih obrazovnih sadržaja.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5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57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8" name="Google Shape;638;p5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9" name="Google Shape;639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5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58"/>
          <p:cNvSpPr txBox="1"/>
          <p:nvPr/>
        </p:nvSpPr>
        <p:spPr>
          <a:xfrm>
            <a:off x="3235475" y="574436"/>
            <a:ext cx="55743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Razvijanje sinergije s otvorenom znanošću: 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znanost i otvoreno obrazovanje često su odvojena područja u kojima znanje posjeduju različiti stručnjaci. Knjižničari mogu povezati ova dva područja kroz holistički pristup otvorenosti, potičući kulturu otvorenosti unutar institucije ili akademske zajednice.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5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58"/>
          <p:cNvSpPr txBox="1"/>
          <p:nvPr/>
        </p:nvSpPr>
        <p:spPr>
          <a:xfrm>
            <a:off x="0" y="1506770"/>
            <a:ext cx="2949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9" name="Google Shape;649;p5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0" name="Google Shape;650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5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59"/>
          <p:cNvSpPr txBox="1"/>
          <p:nvPr/>
        </p:nvSpPr>
        <p:spPr>
          <a:xfrm>
            <a:off x="3201401" y="574421"/>
            <a:ext cx="55743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Promicanje suradnje i dijeljenja znanja: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knjižničari imaju ključnu ulogu u olakšavanju suradnje kroz upravljanje otvorenim sadržajima, organiziranje edukacija i radionica o temama otvorenog obrazovanja te poticanje zajednica prakse vezanih uz otvoreno obrazovanje, čime ujedno šire vlastite profesionalne mreže.</a:t>
            </a:r>
            <a:endParaRPr b="0" i="0" sz="2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8" name="Google Shape;658;p5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59"/>
          <p:cNvSpPr txBox="1"/>
          <p:nvPr/>
        </p:nvSpPr>
        <p:spPr>
          <a:xfrm>
            <a:off x="1" y="1506770"/>
            <a:ext cx="29103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0" name="Google Shape;660;p5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1" name="Google Shape;661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6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60"/>
          <p:cNvSpPr txBox="1"/>
          <p:nvPr/>
        </p:nvSpPr>
        <p:spPr>
          <a:xfrm>
            <a:off x="3169947" y="397425"/>
            <a:ext cx="57642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Smanjenje troškova: </a:t>
            </a:r>
            <a:r>
              <a:rPr lang="en-U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omogućavanje ušteda u proračunu knjižnica smanjenjem troškova za skupe i restriktivne licence za komercijalne publikacije, ali i savjetovanjem nastavnika i studenata o alternativama OER-a za literaturu na kolegijima. Ova prednost doprinosi prijelazu na otvoreni pristup u proračunima knjižnica i sveučilišta na duži rok.</a:t>
            </a:r>
            <a:endParaRPr b="0" i="0" sz="2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60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60"/>
          <p:cNvSpPr txBox="1"/>
          <p:nvPr/>
        </p:nvSpPr>
        <p:spPr>
          <a:xfrm>
            <a:off x="0" y="1506770"/>
            <a:ext cx="2988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71" name="Google Shape;671;p6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2" name="Google Shape;672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4"/>
          <p:cNvSpPr txBox="1"/>
          <p:nvPr/>
        </p:nvSpPr>
        <p:spPr>
          <a:xfrm>
            <a:off x="3681351" y="1193159"/>
            <a:ext cx="40941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</a:t>
            </a: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 su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7" name="Google Shape;187;p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8" name="Google Shape;188;p4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61"/>
          <p:cNvSpPr txBox="1"/>
          <p:nvPr/>
        </p:nvSpPr>
        <p:spPr>
          <a:xfrm>
            <a:off x="3112625" y="204970"/>
            <a:ext cx="59223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Privlačenje novih knjižničara u struku:</a:t>
            </a:r>
            <a:r>
              <a:rPr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snažna povezanost otvorenog obrazovanja i socijalne pravednosti čini knjižničarstvo privlačnom karijernom opcijom za nove stručnjake i nove generacije knjižničara.</a:t>
            </a:r>
            <a:endParaRPr b="0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Proširenje prepoznatljivosti:</a:t>
            </a:r>
            <a:r>
              <a:rPr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autori i podržavatelji otvorenih obrazovnih sadržaja (OER) stječu globalnu prepoznatljivost zahvaljujući radu koji promiče otvorenost i univerzalne vrijednosti. Već cijenjena uloga knjižničara/informacijskih stručnjaka kao kustosa obrazovnih materijala dodatno dolazi do izražaja kroz otvoreno obrazovanje (OE).</a:t>
            </a:r>
            <a:endParaRPr i="0" sz="1300" u="none" cap="none" strike="noStrike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Povećanje utjecaja i dosega: </a:t>
            </a:r>
            <a:r>
              <a:rPr lang="en-US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pomoć u širenju dosega i utjecaja knjižničara izvan vlastite institucije.</a:t>
            </a:r>
            <a:endParaRPr sz="17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8" name="Google Shape;678;p6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6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61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61"/>
          <p:cNvSpPr txBox="1"/>
          <p:nvPr/>
        </p:nvSpPr>
        <p:spPr>
          <a:xfrm>
            <a:off x="0" y="1506770"/>
            <a:ext cx="2988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82" name="Google Shape;682;p6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3" name="Google Shape;683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6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6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6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lang="en-US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knjižničare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2" name="Google Shape;692;p6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3" name="Google Shape;693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94" name="Google Shape;694;p62"/>
          <p:cNvSpPr txBox="1"/>
          <p:nvPr/>
        </p:nvSpPr>
        <p:spPr>
          <a:xfrm>
            <a:off x="3079500" y="216511"/>
            <a:ext cx="60645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Doprinos ostvarenju ciljeva održivog razvoja (SDG): </a:t>
            </a:r>
            <a:r>
              <a:rPr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omogućavanje konkretnijeg i mjerljivog doprinosa ostvarenju ciljeva održivog razvoja.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Usklađivanje sa strategijom ravnopravnosti, raznolikosti i uključivosti (EDI): </a:t>
            </a:r>
            <a:r>
              <a:rPr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knjižničari koriste otvoreno obrazovanje kao strateški alat za unapređenje ciljeva ravnopravnosti, raznolikosti i uključivosti, osiguravajući pristupačno i uključivo obrazovno okruženje za sve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Podrška kolegama i primanje podrške od kolega: </a:t>
            </a:r>
            <a:r>
              <a:rPr lang="en-U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knjižničari njeguju cjeloživotno učenje pružajući raznolike obrazovne prilike i potičući međusobnu podršku unutar svojih zajednica.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d1e8b8c1a0_1_27"/>
          <p:cNvSpPr txBox="1"/>
          <p:nvPr/>
        </p:nvSpPr>
        <p:spPr>
          <a:xfrm>
            <a:off x="4479788" y="440224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SET</a:t>
            </a: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ALAT</a:t>
            </a:r>
            <a:r>
              <a:rPr b="1" lang="en-US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0" name="Google Shape;700;gd1e8b8c1a0_1_2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1" name="Google Shape;701;gd1e8b8c1a0_1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1" y="558184"/>
            <a:ext cx="2464350" cy="1872592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gd1e8b8c1a0_1_27"/>
          <p:cNvSpPr txBox="1"/>
          <p:nvPr/>
        </p:nvSpPr>
        <p:spPr>
          <a:xfrm>
            <a:off x="2020411" y="710053"/>
            <a:ext cx="3774900" cy="1258307"/>
          </a:xfrm>
          <a:prstGeom prst="rect">
            <a:avLst/>
          </a:prstGeom>
          <a:noFill/>
          <a:ln>
            <a:noFill/>
          </a:ln>
        </p:spPr>
        <p:txBody>
          <a:bodyPr anchorCtr="0" anchor="t" bIns="112525" lIns="112525" spcFirstLastPara="1" rIns="112525" wrap="square" tIns="112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-U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03" name="Google Shape;703;gd1e8b8c1a0_1_27"/>
          <p:cNvCxnSpPr/>
          <p:nvPr/>
        </p:nvCxnSpPr>
        <p:spPr>
          <a:xfrm>
            <a:off x="-599" y="4523358"/>
            <a:ext cx="9162300" cy="690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4" name="Google Shape;704;gd1e8b8c1a0_1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9" y="4675235"/>
            <a:ext cx="1062458" cy="372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gd1e8b8c1a0_1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1" y="4633670"/>
            <a:ext cx="1376119" cy="401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gd1e8b8c1a0_1_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23232"/>
            <a:ext cx="713236" cy="401561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gd1e8b8c1a0_1_27"/>
          <p:cNvSpPr txBox="1"/>
          <p:nvPr/>
        </p:nvSpPr>
        <p:spPr>
          <a:xfrm>
            <a:off x="976425" y="2688788"/>
            <a:ext cx="73815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Toolkit” (version 4) published as of September 2024 </a:t>
            </a:r>
            <a:r>
              <a:rPr b="0" i="0" lang="en-US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Work”), licensed by</a:t>
            </a:r>
            <a:r>
              <a:rPr b="0" i="0" lang="en-US" sz="10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US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US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b="0" i="0" lang="en-US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„Adapter”) under a </a:t>
            </a:r>
            <a:r>
              <a:rPr b="0" i="0" lang="en-US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associate professor Kristina Feldvari, Phd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 the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Croatian 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/>
          <p:nvPr/>
        </p:nvSpPr>
        <p:spPr>
          <a:xfrm>
            <a:off x="3702225" y="1285550"/>
            <a:ext cx="5267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4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sadržaji (OER)?</a:t>
            </a:r>
            <a:endParaRPr b="1" i="0" sz="4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5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7" name="Google Shape;19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"/>
          <p:cNvSpPr txBox="1"/>
          <p:nvPr/>
        </p:nvSpPr>
        <p:spPr>
          <a:xfrm>
            <a:off x="3627925" y="1354700"/>
            <a:ext cx="53493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</a:t>
            </a:r>
            <a:r>
              <a:rPr b="1" lang="en-US" sz="3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sadržaji </a:t>
            </a:r>
            <a:r>
              <a:rPr b="1" i="0" lang="en-US" sz="3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(OER) trebaju biti </a:t>
            </a:r>
            <a:r>
              <a:rPr b="1" lang="en-US" sz="3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dostupni</a:t>
            </a:r>
            <a:endParaRPr b="1" sz="3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6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7" name="Google Shape;20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8" name="Google Shape;208;p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/>
          <p:nvPr/>
        </p:nvSpPr>
        <p:spPr>
          <a:xfrm>
            <a:off x="3668900" y="1208600"/>
            <a:ext cx="537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US" sz="3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sadržaji (OER) trebaju biti ponovno upotrebljivi.</a:t>
            </a:r>
            <a:endParaRPr b="1" i="0" sz="3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7" name="Google Shape;21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"/>
          <p:cNvSpPr txBox="1"/>
          <p:nvPr/>
        </p:nvSpPr>
        <p:spPr>
          <a:xfrm>
            <a:off x="2507700" y="1555541"/>
            <a:ext cx="55374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U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poštuju prava intelektualnog vlasništva nositelja autorskih prava te omogućuju javnosti pristup, ponovnu upotrebu, prilagodbu, preradu i daljnju distribuciju obrazovnih materijala."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8"/>
          <p:cNvSpPr txBox="1"/>
          <p:nvPr/>
        </p:nvSpPr>
        <p:spPr>
          <a:xfrm>
            <a:off x="2507700" y="519106"/>
            <a:ext cx="6036600" cy="677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p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8" name="Google Shape;22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8"/>
          <p:cNvSpPr txBox="1"/>
          <p:nvPr/>
        </p:nvSpPr>
        <p:spPr>
          <a:xfrm>
            <a:off x="499698" y="259486"/>
            <a:ext cx="2622299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Google Shape;230;p8"/>
          <p:cNvSpPr txBox="1"/>
          <p:nvPr/>
        </p:nvSpPr>
        <p:spPr>
          <a:xfrm>
            <a:off x="2507700" y="3518505"/>
            <a:ext cx="727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</a:t>
            </a: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oruka koje je donio UNESCO o otvorenim obrazovnim sadržajima </a:t>
            </a:r>
            <a:r>
              <a:rPr b="1" lang="en-US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lang="en-US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